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18288000" cy="10287000"/>
  <p:notesSz cx="6858000" cy="9144000"/>
  <p:embeddedFontLst>
    <p:embeddedFont>
      <p:font typeface="Garet Light" panose="020B0604020202020204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Garet Bold" panose="020B0604020202020204" charset="0"/>
      <p:regular r:id="rId23"/>
    </p:embeddedFont>
    <p:embeddedFont>
      <p:font typeface="Gare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5792" y="552183"/>
            <a:ext cx="9408422" cy="9182635"/>
            <a:chOff x="0" y="0"/>
            <a:chExt cx="12544563" cy="122435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8" r="118"/>
            <a:stretch>
              <a:fillRect/>
            </a:stretch>
          </p:blipFill>
          <p:spPr>
            <a:xfrm>
              <a:off x="0" y="0"/>
              <a:ext cx="12544563" cy="1224351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19175" y="9248775"/>
            <a:ext cx="9067525" cy="0"/>
          </a:xfrm>
          <a:prstGeom prst="line">
            <a:avLst/>
          </a:prstGeom>
          <a:ln w="9525" cap="flat">
            <a:solidFill>
              <a:srgbClr val="E2E1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0" y="942975"/>
            <a:ext cx="8531405" cy="24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Food Trend Analysis: Customer Behavior and Market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7581900"/>
            <a:ext cx="3962400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Submitted by: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TEAM:Team-B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Name:N.Nithiksha</a:t>
            </a: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84322" y="558255"/>
            <a:ext cx="16086760" cy="9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Revenue by Region (Map)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East region generates the highest revenue.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South and West regions show moderate contribution.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Platform by Category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and </a:t>
            </a: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perform strongly across all categories.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 dominate platform-wise sales.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 Performing Region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East region leads with the highest customer engagement.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Indicates strong market potential and satisfaction level.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High Revenue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records the highest overall revenue.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Performs well across regions and food categories.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 by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(429 orders) tops in total orders.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KFC and Pizza Hut follow closely behind.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Region by Payment Mode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UPI and Card are the most preferred payment modes.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Cash payments are minimal → indicates digital trend.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7.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Delivery Time by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KFC have fastest delivery times (~23K sec).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slightly slower but consistent.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3200" y="1790700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805" t="-27058" r="-37952" b="-16913"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5334000" y="571500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5</a:t>
            </a:r>
            <a:endParaRPr lang="en-IN" sz="6000" dirty="0">
              <a:latin typeface="Garet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35288" y="791210"/>
            <a:ext cx="15810038" cy="761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Count of Revenue by Month and Category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Revenue peaks in July, showing strong mid-year demand.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Beverages dominate most months.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 of Revenue by Season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Summer season records the highest revenue (1.26M).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Autumn has the lowest sales, showing off-peak activity.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Orders by Day and Month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Tuesday and Thursday see the most customer orders.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Weekends show slightly lower but consistent activity.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 of Quantity by Food Item and Season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Brownies and Ice Cream sell most during summer.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Biryani and Noodles remain steady across seasons.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Peak &amp; Off-Peak Months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July – identified as the Peak Month for sales.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November – marked as the Off-Peak Month.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endParaRPr lang="en-US" sz="248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1200" y="2171700"/>
            <a:ext cx="14097000" cy="7543800"/>
          </a:xfrm>
          <a:custGeom>
            <a:avLst/>
            <a:gdLst/>
            <a:ahLst/>
            <a:cxnLst/>
            <a:rect l="l" t="t" r="r" b="b"/>
            <a:pathLst>
              <a:path w="13457222" h="6596289">
                <a:moveTo>
                  <a:pt x="0" y="0"/>
                </a:moveTo>
                <a:lnTo>
                  <a:pt x="13457222" y="0"/>
                </a:lnTo>
                <a:lnTo>
                  <a:pt x="13457222" y="6596289"/>
                </a:lnTo>
                <a:lnTo>
                  <a:pt x="0" y="6596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249" t="-26951" r="-36173" b="-18725"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5334000" y="571500"/>
            <a:ext cx="777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6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6183" y="971550"/>
            <a:ext cx="14772114" cy="865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1. Revenue Achievement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786K total revenue achieved – strong sales performance.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Consistent daily revenue trend with scope for further growth.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2. Customer Rating Performance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Average rating: 3.78 / 5, showing good satisfaction.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needed on feedback and service improvement.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Order Volume Performance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392 average order volume, indicating stable customer activity.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Can be increased with loyalty programs and regional offers.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Takeaways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Monsoon boosts fast-food sales significantly.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Beverages perform best in online platforms.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Loyalty members spend 25% more on average.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Underperforming regions need targeted discounts.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Strategic Recommendations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🎯 Focus on loyal high-spending customers.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🕒 Improve response time and feedback systems.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📈 Market fast food heavily during monsoon season.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💸 Provide localized offers to boost weaker regions.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2247900"/>
            <a:ext cx="15810038" cy="708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The Food Trend Analysis project successfully provides a complete understanding of customer preferences, market demand, and sales behavior across different food platforms.</a:t>
            </a:r>
            <a:br>
              <a:rPr lang="en-US" sz="2400" dirty="0">
                <a:latin typeface="Garet Light" panose="020B0604020202020204" charset="0"/>
              </a:rPr>
            </a:br>
            <a:r>
              <a:rPr lang="en-US" sz="2400" dirty="0">
                <a:latin typeface="Garet Light" panose="020B0604020202020204" charset="0"/>
              </a:rPr>
              <a:t>By integrating data from various sources and visualizing it through Power BI, the dashboard highlights </a:t>
            </a:r>
            <a:r>
              <a:rPr lang="en-US" sz="2400" b="1" dirty="0">
                <a:latin typeface="Garet Light" panose="020B0604020202020204" charset="0"/>
              </a:rPr>
              <a:t>key business insights</a:t>
            </a:r>
            <a:r>
              <a:rPr lang="en-US" sz="2400" dirty="0">
                <a:latin typeface="Garet Light" panose="020B0604020202020204" charset="0"/>
              </a:rPr>
              <a:t> such as top-performing regions, popular food categories, preferred payment modes, and seasonal sales patterns.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This analysis helps businesses identify </a:t>
            </a:r>
            <a:r>
              <a:rPr lang="en-US" sz="2400" b="1" dirty="0">
                <a:latin typeface="Garet Light" panose="020B0604020202020204" charset="0"/>
              </a:rPr>
              <a:t>growth opportunities</a:t>
            </a:r>
            <a:r>
              <a:rPr lang="en-US" sz="2400" dirty="0">
                <a:latin typeface="Garet Light" panose="020B0604020202020204" charset="0"/>
              </a:rPr>
              <a:t>, improve </a:t>
            </a:r>
            <a:r>
              <a:rPr lang="en-US" sz="2400" b="1" dirty="0">
                <a:latin typeface="Garet Light" panose="020B0604020202020204" charset="0"/>
              </a:rPr>
              <a:t>customer engagement</a:t>
            </a:r>
            <a:r>
              <a:rPr lang="en-US" sz="2400" dirty="0">
                <a:latin typeface="Garet Light" panose="020B0604020202020204" charset="0"/>
              </a:rPr>
              <a:t>, and make </a:t>
            </a:r>
            <a:r>
              <a:rPr lang="en-US" sz="2400" b="1" dirty="0">
                <a:latin typeface="Garet Light" panose="020B0604020202020204" charset="0"/>
              </a:rPr>
              <a:t>informed decisions</a:t>
            </a:r>
            <a:r>
              <a:rPr lang="en-US" sz="2400" dirty="0">
                <a:latin typeface="Garet Light" panose="020B0604020202020204" charset="0"/>
              </a:rPr>
              <a:t> to enhance performance. The findings emphasize the importance of </a:t>
            </a:r>
            <a:r>
              <a:rPr lang="en-US" sz="2400" b="1" dirty="0">
                <a:latin typeface="Garet Light" panose="020B0604020202020204" charset="0"/>
              </a:rPr>
              <a:t>targeted marketing</a:t>
            </a:r>
            <a:r>
              <a:rPr lang="en-US" sz="2400" dirty="0">
                <a:latin typeface="Garet Light" panose="020B0604020202020204" charset="0"/>
              </a:rPr>
              <a:t>, </a:t>
            </a:r>
            <a:r>
              <a:rPr lang="en-US" sz="2400" b="1" dirty="0">
                <a:latin typeface="Garet Light" panose="020B0604020202020204" charset="0"/>
              </a:rPr>
              <a:t>loyalty programs</a:t>
            </a:r>
            <a:r>
              <a:rPr lang="en-US" sz="2400" dirty="0">
                <a:latin typeface="Garet Light" panose="020B0604020202020204" charset="0"/>
              </a:rPr>
              <a:t>, and </a:t>
            </a:r>
            <a:r>
              <a:rPr lang="en-US" sz="2400" b="1" dirty="0">
                <a:latin typeface="Garet Light" panose="020B0604020202020204" charset="0"/>
              </a:rPr>
              <a:t>season-based offers</a:t>
            </a:r>
            <a:r>
              <a:rPr lang="en-US" sz="2400" dirty="0">
                <a:latin typeface="Garet Light" panose="020B0604020202020204" charset="0"/>
              </a:rPr>
              <a:t> to maximize revenue and maintain customer satisfaction.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Overall, the project demonstrates how </a:t>
            </a:r>
            <a:r>
              <a:rPr lang="en-US" sz="2400" b="1" dirty="0">
                <a:latin typeface="Garet Light" panose="020B0604020202020204" charset="0"/>
              </a:rPr>
              <a:t>data visualization and analytics</a:t>
            </a:r>
            <a:r>
              <a:rPr lang="en-US" sz="2400" dirty="0">
                <a:latin typeface="Garet Light" panose="020B0604020202020204" charset="0"/>
              </a:rPr>
              <a:t> can transform raw data into actionable insights, enabling the food industry to adapt quickly to changing customer trends and make smarter, more strategic business decisions for the future.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endParaRPr lang="en-US" sz="248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8763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ret Bold" panose="020B0604020202020204" charset="0"/>
              </a:rPr>
              <a:t>CONCLUSION</a:t>
            </a:r>
            <a:endParaRPr lang="en-IN" sz="4000" dirty="0">
              <a:latin typeface="Gare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Thank You Sticker - Royalty-Free GIF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09900"/>
            <a:ext cx="57912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19175" y="9248775"/>
            <a:ext cx="9067525" cy="0"/>
          </a:xfrm>
          <a:prstGeom prst="line">
            <a:avLst/>
          </a:prstGeom>
          <a:ln w="9525" cap="flat">
            <a:solidFill>
              <a:srgbClr val="E2E1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1295400" y="1790700"/>
            <a:ext cx="16002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The Food Trend Analysis Dashboard provides a comprehensive overview of customer preferences, purchasing behavior, and sales performance across different food categories and platforms.</a:t>
            </a:r>
            <a:br>
              <a:rPr lang="en-US" sz="2400" dirty="0">
                <a:latin typeface="Garet Light" panose="020B0604020202020204" charset="0"/>
              </a:rPr>
            </a:br>
            <a:r>
              <a:rPr lang="en-US" sz="2400" dirty="0">
                <a:latin typeface="Garet Light" panose="020B0604020202020204" charset="0"/>
              </a:rPr>
              <a:t>It focuses on understanding how factors like </a:t>
            </a:r>
            <a:r>
              <a:rPr lang="en-US" sz="2400" b="1" dirty="0">
                <a:latin typeface="Garet Light" panose="020B0604020202020204" charset="0"/>
              </a:rPr>
              <a:t>age group, region, season, and payment mode</a:t>
            </a:r>
            <a:r>
              <a:rPr lang="en-US" sz="2400" dirty="0">
                <a:latin typeface="Garet Light" panose="020B0604020202020204" charset="0"/>
              </a:rPr>
              <a:t> influence overall revenue and order trends.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Through interactive visualizations, the dashboard showcases insights into </a:t>
            </a:r>
            <a:r>
              <a:rPr lang="en-US" sz="2400" b="1" dirty="0">
                <a:latin typeface="Garet Light" panose="020B0604020202020204" charset="0"/>
              </a:rPr>
              <a:t>sales distribution, customer demographics, menu performance, and regional comparisons</a:t>
            </a:r>
            <a:r>
              <a:rPr lang="en-US" sz="2400" dirty="0">
                <a:latin typeface="Garet Light" panose="020B0604020202020204" charset="0"/>
              </a:rPr>
              <a:t>. It identifies the </a:t>
            </a:r>
            <a:r>
              <a:rPr lang="en-US" sz="2400" b="1" dirty="0">
                <a:latin typeface="Garet Light" panose="020B0604020202020204" charset="0"/>
              </a:rPr>
              <a:t>top-performing platforms, high-revenue regions, and seasonal sales peaks</a:t>
            </a:r>
            <a:r>
              <a:rPr lang="en-US" sz="2400" dirty="0">
                <a:latin typeface="Garet Light" panose="020B0604020202020204" charset="0"/>
              </a:rPr>
              <a:t>, helping businesses align their strategies with customer demand.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By analyzing data such as </a:t>
            </a:r>
            <a:r>
              <a:rPr lang="en-US" sz="2400" b="1" dirty="0">
                <a:latin typeface="Garet Light" panose="020B0604020202020204" charset="0"/>
              </a:rPr>
              <a:t>total revenue, average ratings, order volume, and seasonal variations</a:t>
            </a:r>
            <a:r>
              <a:rPr lang="en-US" sz="2400" dirty="0">
                <a:latin typeface="Garet Light" panose="020B0604020202020204" charset="0"/>
              </a:rPr>
              <a:t>, this visualization supports </a:t>
            </a:r>
            <a:r>
              <a:rPr lang="en-US" sz="2400" b="1" dirty="0">
                <a:latin typeface="Garet Light" panose="020B0604020202020204" charset="0"/>
              </a:rPr>
              <a:t>data-driven decision-making</a:t>
            </a:r>
            <a:r>
              <a:rPr lang="en-US" sz="2400" dirty="0">
                <a:latin typeface="Garet Light" panose="020B0604020202020204" charset="0"/>
              </a:rPr>
              <a:t>. It helps restaurants and food delivery services improve </a:t>
            </a:r>
            <a:r>
              <a:rPr lang="en-US" sz="2400" b="1" dirty="0">
                <a:latin typeface="Garet Light" panose="020B0604020202020204" charset="0"/>
              </a:rPr>
              <a:t>marketing campaigns, optimize menu offerings, and enhance customer satisfaction</a:t>
            </a:r>
            <a:r>
              <a:rPr lang="en-US" sz="2400" dirty="0">
                <a:latin typeface="Garet Light" panose="020B0604020202020204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0" y="571500"/>
            <a:ext cx="764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ret Bold" panose="020B0604020202020204" charset="0"/>
              </a:rPr>
              <a:t>INTRODUCTION</a:t>
            </a:r>
            <a:endParaRPr lang="en-IN" sz="4000" dirty="0">
              <a:latin typeface="Gare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3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6269"/>
            <a:ext cx="1796963" cy="604263"/>
            <a:chOff x="0" y="0"/>
            <a:chExt cx="120855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557" cy="406400"/>
            </a:xfrm>
            <a:custGeom>
              <a:avLst/>
              <a:gdLst/>
              <a:ahLst/>
              <a:cxnLst/>
              <a:rect l="l" t="t" r="r" b="b"/>
              <a:pathLst>
                <a:path w="1208557" h="406400">
                  <a:moveTo>
                    <a:pt x="1005357" y="0"/>
                  </a:moveTo>
                  <a:cubicBezTo>
                    <a:pt x="1117581" y="0"/>
                    <a:pt x="1208557" y="90976"/>
                    <a:pt x="1208557" y="203200"/>
                  </a:cubicBezTo>
                  <a:cubicBezTo>
                    <a:pt x="1208557" y="315424"/>
                    <a:pt x="1117581" y="406400"/>
                    <a:pt x="10053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085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825663" y="1168400"/>
            <a:ext cx="1443363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599411" y="2472557"/>
            <a:ext cx="12410709" cy="6785743"/>
          </a:xfrm>
          <a:custGeom>
            <a:avLst/>
            <a:gdLst/>
            <a:ahLst/>
            <a:cxnLst/>
            <a:rect l="l" t="t" r="r" b="b"/>
            <a:pathLst>
              <a:path w="12410709" h="6785743">
                <a:moveTo>
                  <a:pt x="0" y="0"/>
                </a:moveTo>
                <a:lnTo>
                  <a:pt x="12410709" y="0"/>
                </a:lnTo>
                <a:lnTo>
                  <a:pt x="12410709" y="6785743"/>
                </a:lnTo>
                <a:lnTo>
                  <a:pt x="0" y="678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0" t="-26715" r="-34778" b="-1838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6610" y="1251360"/>
            <a:ext cx="592779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Dashboard 1 </a:t>
            </a:r>
            <a:endParaRPr lang="en-US" sz="60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2834" y="629920"/>
            <a:ext cx="13529021" cy="90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Revenue Distribution &amp; Cumulative Growth (by Age Group)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Highest customer count: 18–25 age group (228 customers).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Cumulative growth reaches 99% by age 46–55 → shows younger audience dominance.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Revenue by Platform and Category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and KFC generate the most revenue.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Indian cuisines perform best across platforms.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Revenue / Total Orders / Average Final Amount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Total Revenue: 893K | Orders: 456.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Avg</a:t>
            </a: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Final Amount: 1.66K → stable medium-value purchases.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Average of Discount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Average discount: 15.44%.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Balanced offers encourage customer retention.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Customer Payment Preferences (Donut Chart)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UPI (27.92%) most preferred payment mode.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Digital payments dominate over cash.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Sales Trends Over Months (Line Chart)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Peak sales: June–July (over 100K).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Lowest sales: October–November → possible off-season period.</a:t>
            </a:r>
          </a:p>
          <a:p>
            <a:pPr algn="ctr">
              <a:lnSpc>
                <a:spcPts val="3358"/>
              </a:lnSpc>
              <a:spcBef>
                <a:spcPct val="0"/>
              </a:spcBef>
            </a:pPr>
            <a:endParaRPr lang="en-US" sz="2398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4375" y="8836789"/>
            <a:ext cx="5085838" cy="604263"/>
            <a:chOff x="0" y="0"/>
            <a:chExt cx="34205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0508" cy="406400"/>
            </a:xfrm>
            <a:custGeom>
              <a:avLst/>
              <a:gdLst/>
              <a:ahLst/>
              <a:cxnLst/>
              <a:rect l="l" t="t" r="r" b="b"/>
              <a:pathLst>
                <a:path w="3420508" h="406400">
                  <a:moveTo>
                    <a:pt x="3217308" y="0"/>
                  </a:moveTo>
                  <a:cubicBezTo>
                    <a:pt x="3329532" y="0"/>
                    <a:pt x="3420508" y="90976"/>
                    <a:pt x="3420508" y="203200"/>
                  </a:cubicBezTo>
                  <a:cubicBezTo>
                    <a:pt x="3420508" y="315424"/>
                    <a:pt x="3329532" y="406400"/>
                    <a:pt x="32173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2050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307829" y="9148445"/>
            <a:ext cx="3736546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286000" y="1665342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7081" t="-27615" r="-37035" b="-183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72000" y="572770"/>
            <a:ext cx="7620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Dashboard 2 </a:t>
            </a:r>
            <a:endParaRPr lang="en-US" sz="60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63274" y="9143682"/>
            <a:ext cx="11096026" cy="0"/>
          </a:xfrm>
          <a:prstGeom prst="line">
            <a:avLst/>
          </a:prstGeom>
          <a:ln w="9525" cap="flat">
            <a:solidFill>
              <a:srgbClr val="6951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8836789"/>
            <a:ext cx="5134574" cy="604263"/>
            <a:chOff x="0" y="0"/>
            <a:chExt cx="345328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285" cy="406400"/>
            </a:xfrm>
            <a:custGeom>
              <a:avLst/>
              <a:gdLst/>
              <a:ahLst/>
              <a:cxnLst/>
              <a:rect l="l" t="t" r="r" b="b"/>
              <a:pathLst>
                <a:path w="3453285" h="406400">
                  <a:moveTo>
                    <a:pt x="3250085" y="0"/>
                  </a:moveTo>
                  <a:cubicBezTo>
                    <a:pt x="3362309" y="0"/>
                    <a:pt x="3453285" y="90976"/>
                    <a:pt x="3453285" y="203200"/>
                  </a:cubicBezTo>
                  <a:cubicBezTo>
                    <a:pt x="3453285" y="315424"/>
                    <a:pt x="3362309" y="406400"/>
                    <a:pt x="32500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9513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5328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9815" y="629920"/>
            <a:ext cx="13819216" cy="83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Average Rating by Gender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Males: 3.8 | Females: 3.7 → almost equal satisfaction levels.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Shows balanced experience across genders.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Revenue by Age Group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46–55 age group contributes the highest revenue (1.03M).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Younger age groups (18–25) spend less overall.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Customers &amp; Average Rating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Total Customers: 787 | </a:t>
            </a: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Avg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Rating: 3.74.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Indicates moderate satisfaction among users.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Feedback by Category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&amp; Indian get the most “Good” and “Excellent” ratings.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Poor feedback lowest for these categories → strong performance.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 by Gender (Donut Chart)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Male: 50.15% | Female: 49.85% → nearly equal ordering trend.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Gender-based buying behavior is well balanced.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Final Amount by Customer Rating (Scatter Plot)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Higher ratings often align with higher spending amounts.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Suggests satisfied customers spend more frequently.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83762" y="8836789"/>
            <a:ext cx="5175538" cy="604263"/>
            <a:chOff x="0" y="0"/>
            <a:chExt cx="348083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0836" cy="406400"/>
            </a:xfrm>
            <a:custGeom>
              <a:avLst/>
              <a:gdLst/>
              <a:ahLst/>
              <a:cxnLst/>
              <a:rect l="l" t="t" r="r" b="b"/>
              <a:pathLst>
                <a:path w="3480836" h="406400">
                  <a:moveTo>
                    <a:pt x="3277636" y="0"/>
                  </a:moveTo>
                  <a:cubicBezTo>
                    <a:pt x="3389860" y="0"/>
                    <a:pt x="3480836" y="90976"/>
                    <a:pt x="3480836" y="203200"/>
                  </a:cubicBezTo>
                  <a:cubicBezTo>
                    <a:pt x="3480836" y="315424"/>
                    <a:pt x="3389860" y="406400"/>
                    <a:pt x="32776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8083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148445"/>
            <a:ext cx="1105024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124200" y="1687371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751" t="-26902" r="-36586" b="-16667"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5715000" y="642965"/>
            <a:ext cx="952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3</a:t>
            </a:r>
            <a:endParaRPr lang="en-IN" sz="6000" dirty="0">
              <a:latin typeface="Garet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981075"/>
            <a:ext cx="14052744" cy="820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Sum of Quantity by Food Item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 and Burger are the top-selling items.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Chole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Bhature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Dumplings have lower sales volume.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Average of Price by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 categories have highest average prices.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Asian and Indian cuisines are moderately priced.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Count of Revenue by Month and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Revenue peaks during mid-year (May–August) across all categories.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Desserts and Fast Food consistently generate high monthly revenue.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Sum of Quantity by Month and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shows highest quantity sold across most months.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Sales decline after August → possible end of seasonal demand.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Table (Food Item vs Platform)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Pizza Hut contribute the highest revenue totals.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 and Burger dominate across multiple platforms.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Average of Discount, Revenue &amp; Quantity by Category (Bubble Chart)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Dessert category has balanced discount and strong revenue.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leads in both quantity sold and total revenue.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48445"/>
            <a:ext cx="1105024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3762" y="8836789"/>
            <a:ext cx="5175538" cy="604263"/>
            <a:chOff x="0" y="0"/>
            <a:chExt cx="3480836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80836" cy="406400"/>
            </a:xfrm>
            <a:custGeom>
              <a:avLst/>
              <a:gdLst/>
              <a:ahLst/>
              <a:cxnLst/>
              <a:rect l="l" t="t" r="r" b="b"/>
              <a:pathLst>
                <a:path w="3480836" h="406400">
                  <a:moveTo>
                    <a:pt x="3277636" y="0"/>
                  </a:moveTo>
                  <a:cubicBezTo>
                    <a:pt x="3389860" y="0"/>
                    <a:pt x="3480836" y="90976"/>
                    <a:pt x="3480836" y="203200"/>
                  </a:cubicBezTo>
                  <a:cubicBezTo>
                    <a:pt x="3480836" y="315424"/>
                    <a:pt x="3389860" y="406400"/>
                    <a:pt x="32776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8083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62600" y="694981"/>
            <a:ext cx="95329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4</a:t>
            </a:r>
          </a:p>
          <a:p>
            <a:endParaRPr lang="en-IN" dirty="0"/>
          </a:p>
        </p:txBody>
      </p:sp>
      <p:sp>
        <p:nvSpPr>
          <p:cNvPr id="9" name="AutoShape 4" descr="blob:https://web.whatsapp.com/551a93a1-043e-435d-bef3-927f0d4f088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11419" r="20454" b="14097"/>
          <a:stretch/>
        </p:blipFill>
        <p:spPr>
          <a:xfrm>
            <a:off x="2438400" y="1587605"/>
            <a:ext cx="12409200" cy="6923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1005</Words>
  <Application>Microsoft Office PowerPoint</Application>
  <PresentationFormat>Custom</PresentationFormat>
  <Paragraphs>127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Garet Light</vt:lpstr>
      <vt:lpstr>Arial</vt:lpstr>
      <vt:lpstr>Wingdings</vt:lpstr>
      <vt:lpstr>Calibri</vt:lpstr>
      <vt:lpstr>Garet Bold</vt:lpstr>
      <vt:lpstr>Garet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>admin</dc:creator>
  <cp:lastModifiedBy>admin</cp:lastModifiedBy>
  <cp:revision>9</cp:revision>
  <dcterms:created xsi:type="dcterms:W3CDTF">2006-08-16T00:00:00Z</dcterms:created>
  <dcterms:modified xsi:type="dcterms:W3CDTF">2025-11-03T14:11:51Z</dcterms:modified>
  <dc:identifier>DAG3XV2hwS4</dc:identifier>
</cp:coreProperties>
</file>